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" id="{C0A63673-44D6-49A4-AA92-1ED61FA1F9F1}">
          <p14:sldIdLst>
            <p14:sldId id="256"/>
          </p14:sldIdLst>
        </p14:section>
        <p14:section name="Definition" id="{1E765341-634A-4D85-BED7-C3961DF49841}">
          <p14:sldIdLst>
            <p14:sldId id="257"/>
          </p14:sldIdLst>
        </p14:section>
        <p14:section name="Turkey" id="{C97540AC-C98C-4DAE-8D2D-8DAF6E26CD2D}">
          <p14:sldIdLst>
            <p14:sldId id="258"/>
          </p14:sldIdLst>
        </p14:section>
        <p14:section name="Causes" id="{80C26C2F-4F51-446B-BDB5-69C38FB039F1}">
          <p14:sldIdLst>
            <p14:sldId id="259"/>
          </p14:sldIdLst>
        </p14:section>
        <p14:section name="Reducing Trade Deficit" id="{A1018D97-C3DC-429C-8168-D7915C6B9EA9}">
          <p14:sldIdLst>
            <p14:sldId id="260"/>
            <p14:sldId id="261"/>
          </p14:sldIdLst>
        </p14:section>
        <p14:section name="Conclusion" id="{3F018602-B6BB-478B-A80C-27C419B41A31}">
          <p14:sldIdLst>
            <p14:sldId id="26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736704-AB4D-4F31-A207-A8825D0F8523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787CDFC-C8FA-40D0-866D-C18E4443405D}">
      <dgm:prSet phldrT="[Text]"/>
      <dgm:spPr/>
      <dgm:t>
        <a:bodyPr/>
        <a:lstStyle/>
        <a:p>
          <a:r>
            <a:rPr lang="tr-TR" dirty="0" smtClean="0"/>
            <a:t>Lower Tarrifs / Trade Barriers</a:t>
          </a:r>
          <a:endParaRPr lang="en-US" dirty="0"/>
        </a:p>
      </dgm:t>
    </dgm:pt>
    <dgm:pt modelId="{728274CD-561F-4975-8B0D-0499BD9DA547}" type="parTrans" cxnId="{2AB2C770-E691-4FCD-A588-93F7E87C5F13}">
      <dgm:prSet/>
      <dgm:spPr/>
      <dgm:t>
        <a:bodyPr/>
        <a:lstStyle/>
        <a:p>
          <a:endParaRPr lang="en-US"/>
        </a:p>
      </dgm:t>
    </dgm:pt>
    <dgm:pt modelId="{01E7AFD1-4D51-434E-AF15-483E21BCCE32}" type="sibTrans" cxnId="{2AB2C770-E691-4FCD-A588-93F7E87C5F13}">
      <dgm:prSet/>
      <dgm:spPr/>
      <dgm:t>
        <a:bodyPr/>
        <a:lstStyle/>
        <a:p>
          <a:endParaRPr lang="en-US"/>
        </a:p>
      </dgm:t>
    </dgm:pt>
    <dgm:pt modelId="{E06E4814-ED51-463D-9EE1-8281EA1D486E}">
      <dgm:prSet phldrT="[Text]"/>
      <dgm:spPr/>
      <dgm:t>
        <a:bodyPr/>
        <a:lstStyle/>
        <a:p>
          <a:r>
            <a:rPr lang="tr-TR" dirty="0" smtClean="0"/>
            <a:t>Lower Productivity</a:t>
          </a:r>
          <a:endParaRPr lang="en-US" dirty="0"/>
        </a:p>
      </dgm:t>
    </dgm:pt>
    <dgm:pt modelId="{3D43C327-A7BA-4A39-B134-E8522DCD3B2D}" type="parTrans" cxnId="{891E68FE-D486-4F65-81D7-8058A4BF6CB6}">
      <dgm:prSet/>
      <dgm:spPr/>
      <dgm:t>
        <a:bodyPr/>
        <a:lstStyle/>
        <a:p>
          <a:endParaRPr lang="en-US"/>
        </a:p>
      </dgm:t>
    </dgm:pt>
    <dgm:pt modelId="{97CE2FDE-E6BC-40AE-9B22-34F1DAA30B8B}" type="sibTrans" cxnId="{891E68FE-D486-4F65-81D7-8058A4BF6CB6}">
      <dgm:prSet/>
      <dgm:spPr/>
      <dgm:t>
        <a:bodyPr/>
        <a:lstStyle/>
        <a:p>
          <a:endParaRPr lang="en-US"/>
        </a:p>
      </dgm:t>
    </dgm:pt>
    <dgm:pt modelId="{7A9D482C-82A0-43CE-A129-F198D601E0A3}">
      <dgm:prSet phldrT="[Text]"/>
      <dgm:spPr/>
      <dgm:t>
        <a:bodyPr/>
        <a:lstStyle/>
        <a:p>
          <a:r>
            <a:rPr lang="tr-TR" dirty="0" smtClean="0"/>
            <a:t>Strong Currency</a:t>
          </a:r>
          <a:endParaRPr lang="en-US" dirty="0"/>
        </a:p>
      </dgm:t>
    </dgm:pt>
    <dgm:pt modelId="{67F7E04D-D703-4C93-856E-673A3EF4AAE1}" type="parTrans" cxnId="{7FA28693-0A35-4B30-9023-DB4CA818EED9}">
      <dgm:prSet/>
      <dgm:spPr/>
      <dgm:t>
        <a:bodyPr/>
        <a:lstStyle/>
        <a:p>
          <a:endParaRPr lang="en-US"/>
        </a:p>
      </dgm:t>
    </dgm:pt>
    <dgm:pt modelId="{7BCED9EF-DF1E-421D-83C4-28238F822869}" type="sibTrans" cxnId="{7FA28693-0A35-4B30-9023-DB4CA818EED9}">
      <dgm:prSet/>
      <dgm:spPr/>
      <dgm:t>
        <a:bodyPr/>
        <a:lstStyle/>
        <a:p>
          <a:endParaRPr lang="en-US"/>
        </a:p>
      </dgm:t>
    </dgm:pt>
    <dgm:pt modelId="{1B65C716-29A2-4F38-82C8-B7ECC1F6309D}">
      <dgm:prSet/>
      <dgm:spPr/>
      <dgm:t>
        <a:bodyPr/>
        <a:lstStyle/>
        <a:p>
          <a:r>
            <a:rPr lang="tr-TR" dirty="0" smtClean="0"/>
            <a:t>Reliance on Specific Exports</a:t>
          </a:r>
          <a:endParaRPr lang="en-US" dirty="0"/>
        </a:p>
      </dgm:t>
    </dgm:pt>
    <dgm:pt modelId="{40BD84C8-3EC2-45D5-AE4F-0C8A63CC8E9B}" type="parTrans" cxnId="{0C030CD0-9173-492D-BB59-9CC718C5BAA6}">
      <dgm:prSet/>
      <dgm:spPr/>
      <dgm:t>
        <a:bodyPr/>
        <a:lstStyle/>
        <a:p>
          <a:endParaRPr lang="en-US"/>
        </a:p>
      </dgm:t>
    </dgm:pt>
    <dgm:pt modelId="{EC9FB8F2-DEB1-4A76-BD72-B3AD68DFC382}" type="sibTrans" cxnId="{0C030CD0-9173-492D-BB59-9CC718C5BAA6}">
      <dgm:prSet/>
      <dgm:spPr/>
      <dgm:t>
        <a:bodyPr/>
        <a:lstStyle/>
        <a:p>
          <a:endParaRPr lang="en-US"/>
        </a:p>
      </dgm:t>
    </dgm:pt>
    <dgm:pt modelId="{5EF96792-DFA2-4E7A-B2EC-39DDB18526A0}" type="pres">
      <dgm:prSet presAssocID="{3F736704-AB4D-4F31-A207-A8825D0F8523}" presName="compositeShape" presStyleCnt="0">
        <dgm:presLayoutVars>
          <dgm:dir/>
          <dgm:resizeHandles/>
        </dgm:presLayoutVars>
      </dgm:prSet>
      <dgm:spPr/>
    </dgm:pt>
    <dgm:pt modelId="{22FD8719-E8ED-464D-BDC1-C4E4B4511A3D}" type="pres">
      <dgm:prSet presAssocID="{3F736704-AB4D-4F31-A207-A8825D0F8523}" presName="pyramid" presStyleLbl="node1" presStyleIdx="0" presStyleCnt="1"/>
      <dgm:spPr/>
    </dgm:pt>
    <dgm:pt modelId="{954782F7-390E-4610-AAAA-348CE3C53B24}" type="pres">
      <dgm:prSet presAssocID="{3F736704-AB4D-4F31-A207-A8825D0F8523}" presName="theList" presStyleCnt="0"/>
      <dgm:spPr/>
    </dgm:pt>
    <dgm:pt modelId="{75E321D9-FB01-40D8-9930-286B1BC57152}" type="pres">
      <dgm:prSet presAssocID="{7787CDFC-C8FA-40D0-866D-C18E4443405D}" presName="aNode" presStyleLbl="fgAcc1" presStyleIdx="0" presStyleCnt="4">
        <dgm:presLayoutVars>
          <dgm:bulletEnabled val="1"/>
        </dgm:presLayoutVars>
      </dgm:prSet>
      <dgm:spPr/>
    </dgm:pt>
    <dgm:pt modelId="{AB88EBE8-8DDB-4DC4-9741-BB3795F137B9}" type="pres">
      <dgm:prSet presAssocID="{7787CDFC-C8FA-40D0-866D-C18E4443405D}" presName="aSpace" presStyleCnt="0"/>
      <dgm:spPr/>
    </dgm:pt>
    <dgm:pt modelId="{265ABD86-F58F-478D-9430-86ACC4BB66D6}" type="pres">
      <dgm:prSet presAssocID="{E06E4814-ED51-463D-9EE1-8281EA1D486E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4CDD6C-C5F2-4A12-A5C6-F3E4DBE733EF}" type="pres">
      <dgm:prSet presAssocID="{E06E4814-ED51-463D-9EE1-8281EA1D486E}" presName="aSpace" presStyleCnt="0"/>
      <dgm:spPr/>
    </dgm:pt>
    <dgm:pt modelId="{625A51F0-24E1-4BFC-B079-1F1D01FA60C6}" type="pres">
      <dgm:prSet presAssocID="{7A9D482C-82A0-43CE-A129-F198D601E0A3}" presName="aNode" presStyleLbl="fgAcc1" presStyleIdx="2" presStyleCnt="4">
        <dgm:presLayoutVars>
          <dgm:bulletEnabled val="1"/>
        </dgm:presLayoutVars>
      </dgm:prSet>
      <dgm:spPr/>
    </dgm:pt>
    <dgm:pt modelId="{45C2BDCA-F6E4-4B87-B043-7C22B3FDC138}" type="pres">
      <dgm:prSet presAssocID="{7A9D482C-82A0-43CE-A129-F198D601E0A3}" presName="aSpace" presStyleCnt="0"/>
      <dgm:spPr/>
    </dgm:pt>
    <dgm:pt modelId="{8BE90C4F-93A5-4304-BF17-339EAA5A60FF}" type="pres">
      <dgm:prSet presAssocID="{1B65C716-29A2-4F38-82C8-B7ECC1F6309D}" presName="aNode" presStyleLbl="fgAcc1" presStyleIdx="3" presStyleCnt="4">
        <dgm:presLayoutVars>
          <dgm:bulletEnabled val="1"/>
        </dgm:presLayoutVars>
      </dgm:prSet>
      <dgm:spPr/>
    </dgm:pt>
    <dgm:pt modelId="{405826FA-3F7B-4788-8246-68347FEBF5DC}" type="pres">
      <dgm:prSet presAssocID="{1B65C716-29A2-4F38-82C8-B7ECC1F6309D}" presName="aSpace" presStyleCnt="0"/>
      <dgm:spPr/>
    </dgm:pt>
  </dgm:ptLst>
  <dgm:cxnLst>
    <dgm:cxn modelId="{BC36CA3D-8CE8-462F-A601-C4483BFCDD5F}" type="presOf" srcId="{7787CDFC-C8FA-40D0-866D-C18E4443405D}" destId="{75E321D9-FB01-40D8-9930-286B1BC57152}" srcOrd="0" destOrd="0" presId="urn:microsoft.com/office/officeart/2005/8/layout/pyramid2"/>
    <dgm:cxn modelId="{24C04B92-6411-49D0-BE79-6BCAF6715977}" type="presOf" srcId="{3F736704-AB4D-4F31-A207-A8825D0F8523}" destId="{5EF96792-DFA2-4E7A-B2EC-39DDB18526A0}" srcOrd="0" destOrd="0" presId="urn:microsoft.com/office/officeart/2005/8/layout/pyramid2"/>
    <dgm:cxn modelId="{2AB2C770-E691-4FCD-A588-93F7E87C5F13}" srcId="{3F736704-AB4D-4F31-A207-A8825D0F8523}" destId="{7787CDFC-C8FA-40D0-866D-C18E4443405D}" srcOrd="0" destOrd="0" parTransId="{728274CD-561F-4975-8B0D-0499BD9DA547}" sibTransId="{01E7AFD1-4D51-434E-AF15-483E21BCCE32}"/>
    <dgm:cxn modelId="{9790F360-DE90-440B-B34E-C7B43869B033}" type="presOf" srcId="{1B65C716-29A2-4F38-82C8-B7ECC1F6309D}" destId="{8BE90C4F-93A5-4304-BF17-339EAA5A60FF}" srcOrd="0" destOrd="0" presId="urn:microsoft.com/office/officeart/2005/8/layout/pyramid2"/>
    <dgm:cxn modelId="{0C030CD0-9173-492D-BB59-9CC718C5BAA6}" srcId="{3F736704-AB4D-4F31-A207-A8825D0F8523}" destId="{1B65C716-29A2-4F38-82C8-B7ECC1F6309D}" srcOrd="3" destOrd="0" parTransId="{40BD84C8-3EC2-45D5-AE4F-0C8A63CC8E9B}" sibTransId="{EC9FB8F2-DEB1-4A76-BD72-B3AD68DFC382}"/>
    <dgm:cxn modelId="{891E68FE-D486-4F65-81D7-8058A4BF6CB6}" srcId="{3F736704-AB4D-4F31-A207-A8825D0F8523}" destId="{E06E4814-ED51-463D-9EE1-8281EA1D486E}" srcOrd="1" destOrd="0" parTransId="{3D43C327-A7BA-4A39-B134-E8522DCD3B2D}" sibTransId="{97CE2FDE-E6BC-40AE-9B22-34F1DAA30B8B}"/>
    <dgm:cxn modelId="{7FA28693-0A35-4B30-9023-DB4CA818EED9}" srcId="{3F736704-AB4D-4F31-A207-A8825D0F8523}" destId="{7A9D482C-82A0-43CE-A129-F198D601E0A3}" srcOrd="2" destOrd="0" parTransId="{67F7E04D-D703-4C93-856E-673A3EF4AAE1}" sibTransId="{7BCED9EF-DF1E-421D-83C4-28238F822869}"/>
    <dgm:cxn modelId="{D7662480-F990-43BC-B379-E600F411DBDA}" type="presOf" srcId="{E06E4814-ED51-463D-9EE1-8281EA1D486E}" destId="{265ABD86-F58F-478D-9430-86ACC4BB66D6}" srcOrd="0" destOrd="0" presId="urn:microsoft.com/office/officeart/2005/8/layout/pyramid2"/>
    <dgm:cxn modelId="{ED2F6439-CC12-4A4F-831D-1C9E1A4333E3}" type="presOf" srcId="{7A9D482C-82A0-43CE-A129-F198D601E0A3}" destId="{625A51F0-24E1-4BFC-B079-1F1D01FA60C6}" srcOrd="0" destOrd="0" presId="urn:microsoft.com/office/officeart/2005/8/layout/pyramid2"/>
    <dgm:cxn modelId="{BCD7200D-C2B0-45D9-ADB4-5F993FB1A31E}" type="presParOf" srcId="{5EF96792-DFA2-4E7A-B2EC-39DDB18526A0}" destId="{22FD8719-E8ED-464D-BDC1-C4E4B4511A3D}" srcOrd="0" destOrd="0" presId="urn:microsoft.com/office/officeart/2005/8/layout/pyramid2"/>
    <dgm:cxn modelId="{38C25460-3F81-475F-AB67-E3656EFDAE00}" type="presParOf" srcId="{5EF96792-DFA2-4E7A-B2EC-39DDB18526A0}" destId="{954782F7-390E-4610-AAAA-348CE3C53B24}" srcOrd="1" destOrd="0" presId="urn:microsoft.com/office/officeart/2005/8/layout/pyramid2"/>
    <dgm:cxn modelId="{375C6A70-A2E0-429D-A427-97814CCC1253}" type="presParOf" srcId="{954782F7-390E-4610-AAAA-348CE3C53B24}" destId="{75E321D9-FB01-40D8-9930-286B1BC57152}" srcOrd="0" destOrd="0" presId="urn:microsoft.com/office/officeart/2005/8/layout/pyramid2"/>
    <dgm:cxn modelId="{95D3906C-2452-4D2E-8766-05DA1C2A14E4}" type="presParOf" srcId="{954782F7-390E-4610-AAAA-348CE3C53B24}" destId="{AB88EBE8-8DDB-4DC4-9741-BB3795F137B9}" srcOrd="1" destOrd="0" presId="urn:microsoft.com/office/officeart/2005/8/layout/pyramid2"/>
    <dgm:cxn modelId="{C04F618A-38AC-4F2D-8A76-EDA8A8EC41E5}" type="presParOf" srcId="{954782F7-390E-4610-AAAA-348CE3C53B24}" destId="{265ABD86-F58F-478D-9430-86ACC4BB66D6}" srcOrd="2" destOrd="0" presId="urn:microsoft.com/office/officeart/2005/8/layout/pyramid2"/>
    <dgm:cxn modelId="{1C6BFB55-56B8-4EAC-8486-46116DE972CB}" type="presParOf" srcId="{954782F7-390E-4610-AAAA-348CE3C53B24}" destId="{424CDD6C-C5F2-4A12-A5C6-F3E4DBE733EF}" srcOrd="3" destOrd="0" presId="urn:microsoft.com/office/officeart/2005/8/layout/pyramid2"/>
    <dgm:cxn modelId="{A7089FE4-CB85-4908-9F70-3551332FD25D}" type="presParOf" srcId="{954782F7-390E-4610-AAAA-348CE3C53B24}" destId="{625A51F0-24E1-4BFC-B079-1F1D01FA60C6}" srcOrd="4" destOrd="0" presId="urn:microsoft.com/office/officeart/2005/8/layout/pyramid2"/>
    <dgm:cxn modelId="{9EC7A42A-232F-48F5-8A77-2EF7785B5C46}" type="presParOf" srcId="{954782F7-390E-4610-AAAA-348CE3C53B24}" destId="{45C2BDCA-F6E4-4B87-B043-7C22B3FDC138}" srcOrd="5" destOrd="0" presId="urn:microsoft.com/office/officeart/2005/8/layout/pyramid2"/>
    <dgm:cxn modelId="{EF7F5E96-DCEA-487E-8434-F58BE9EC6C35}" type="presParOf" srcId="{954782F7-390E-4610-AAAA-348CE3C53B24}" destId="{8BE90C4F-93A5-4304-BF17-339EAA5A60FF}" srcOrd="6" destOrd="0" presId="urn:microsoft.com/office/officeart/2005/8/layout/pyramid2"/>
    <dgm:cxn modelId="{8E113B6D-E632-47E0-81CD-D4F48BBC3A6F}" type="presParOf" srcId="{954782F7-390E-4610-AAAA-348CE3C53B24}" destId="{405826FA-3F7B-4788-8246-68347FEBF5DC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FD8719-E8ED-464D-BDC1-C4E4B4511A3D}">
      <dsp:nvSpPr>
        <dsp:cNvPr id="0" name=""/>
        <dsp:cNvSpPr/>
      </dsp:nvSpPr>
      <dsp:spPr>
        <a:xfrm>
          <a:off x="1485899" y="0"/>
          <a:ext cx="4572000" cy="45720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E321D9-FB01-40D8-9930-286B1BC57152}">
      <dsp:nvSpPr>
        <dsp:cNvPr id="0" name=""/>
        <dsp:cNvSpPr/>
      </dsp:nvSpPr>
      <dsp:spPr>
        <a:xfrm>
          <a:off x="3771900" y="457646"/>
          <a:ext cx="2971800" cy="81260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Lower Tarrifs / Trade Barriers</a:t>
          </a:r>
          <a:endParaRPr lang="en-US" sz="2000" kern="1200" dirty="0"/>
        </a:p>
      </dsp:txBody>
      <dsp:txXfrm>
        <a:off x="3811568" y="497314"/>
        <a:ext cx="2892464" cy="733265"/>
      </dsp:txXfrm>
    </dsp:sp>
    <dsp:sp modelId="{265ABD86-F58F-478D-9430-86ACC4BB66D6}">
      <dsp:nvSpPr>
        <dsp:cNvPr id="0" name=""/>
        <dsp:cNvSpPr/>
      </dsp:nvSpPr>
      <dsp:spPr>
        <a:xfrm>
          <a:off x="3771900" y="1371823"/>
          <a:ext cx="2971800" cy="81260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Lower Productivity</a:t>
          </a:r>
          <a:endParaRPr lang="en-US" sz="2000" kern="1200" dirty="0"/>
        </a:p>
      </dsp:txBody>
      <dsp:txXfrm>
        <a:off x="3811568" y="1411491"/>
        <a:ext cx="2892464" cy="733265"/>
      </dsp:txXfrm>
    </dsp:sp>
    <dsp:sp modelId="{625A51F0-24E1-4BFC-B079-1F1D01FA60C6}">
      <dsp:nvSpPr>
        <dsp:cNvPr id="0" name=""/>
        <dsp:cNvSpPr/>
      </dsp:nvSpPr>
      <dsp:spPr>
        <a:xfrm>
          <a:off x="3771900" y="2286000"/>
          <a:ext cx="2971800" cy="81260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Strong Currency</a:t>
          </a:r>
          <a:endParaRPr lang="en-US" sz="2000" kern="1200" dirty="0"/>
        </a:p>
      </dsp:txBody>
      <dsp:txXfrm>
        <a:off x="3811568" y="2325668"/>
        <a:ext cx="2892464" cy="733265"/>
      </dsp:txXfrm>
    </dsp:sp>
    <dsp:sp modelId="{8BE90C4F-93A5-4304-BF17-339EAA5A60FF}">
      <dsp:nvSpPr>
        <dsp:cNvPr id="0" name=""/>
        <dsp:cNvSpPr/>
      </dsp:nvSpPr>
      <dsp:spPr>
        <a:xfrm>
          <a:off x="3771900" y="3200176"/>
          <a:ext cx="2971800" cy="81260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Reliance on Specific Exports</a:t>
          </a:r>
          <a:endParaRPr lang="en-US" sz="2000" kern="1200" dirty="0"/>
        </a:p>
      </dsp:txBody>
      <dsp:txXfrm>
        <a:off x="3811568" y="3239844"/>
        <a:ext cx="2892464" cy="7332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CTIS 186 PowerPoint Midterm Exam (Fall 2022 - 2023)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1636D2-B37E-4474-81D3-AD940B2AB672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Good Job!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14FD6-9C20-418F-81A5-1FF8F6E4A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07438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CTIS 186 PowerPoint Midterm Exam (Fall 2022 - 2023)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4164C1-04A6-4E87-ABBA-F3EE7D3A0F7E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Good Job!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478B72-550C-435A-80BB-10A1F7A98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453865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Good Job!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CTIS 186 PowerPoint Midterm Exam (Fall 2022 - 2023)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266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Don’t forget to mention that trade deficit is affecting seriously the Turkish Economy!</a:t>
            </a:r>
            <a:endParaRPr lang="en-US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Good Job!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CTIS 186 PowerPoint Midterm Exam (Fall 2022 - 2023)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7258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Good Job!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CTIS 186 PowerPoint Midterm Exam (Fall 2022 - 2023)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1824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Good Job!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CTIS 186 PowerPoint Midterm Exam (Fall 2022 - 2023)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425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Good Job!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CTIS 186 PowerPoint Midterm Exam (Fall 2022 - 2023)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2678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Good Job!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CTIS 186 PowerPoint Midterm Exam (Fall 2022 - 2023)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2410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Good Job!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CTIS 186 PowerPoint Midterm Exam (Fall 2022 - 2023)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828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37791C2-8717-42E8-87E4-6A314B186159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643596"/>
          </a:xfrm>
        </p:spPr>
        <p:txBody>
          <a:bodyPr/>
          <a:lstStyle/>
          <a:p>
            <a:r>
              <a:rPr lang="tr-TR" sz="3200" dirty="0" smtClean="0">
                <a:latin typeface="Algerian" panose="04020705040A02060702" pitchFamily="82" charset="0"/>
              </a:rPr>
              <a:t>Jamel Ben Chafra</a:t>
            </a:r>
            <a:endParaRPr lang="en-US" sz="3200" dirty="0">
              <a:latin typeface="Algerian" panose="04020705040A02060702" pitchFamily="8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590800"/>
            <a:ext cx="8305800" cy="824132"/>
          </a:xfrm>
        </p:spPr>
        <p:txBody>
          <a:bodyPr/>
          <a:lstStyle/>
          <a:p>
            <a:r>
              <a:rPr lang="tr-TR" b="1" dirty="0" smtClean="0"/>
              <a:t>Trade Deficit</a:t>
            </a:r>
            <a:endParaRPr lang="en-US" b="1" dirty="0"/>
          </a:p>
        </p:txBody>
      </p:sp>
      <p:pic>
        <p:nvPicPr>
          <p:cNvPr id="1026" name="Picture 2" descr="D:\CTIS 186\Jamel\Exams\Fall 2022 - 2023\Picture 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89916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0098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en-US" sz="2800" dirty="0"/>
              <a:t>The amount by which the cost of a country’s imports exceed the value of its exports.</a:t>
            </a:r>
          </a:p>
          <a:p>
            <a:pPr lvl="1" algn="just"/>
            <a:r>
              <a:rPr lang="en-US" sz="2800" dirty="0"/>
              <a:t>A situation in which a country buys more from other countries than it sells to other </a:t>
            </a:r>
            <a:r>
              <a:rPr lang="en-US" sz="2800" dirty="0" smtClean="0"/>
              <a:t>countries.</a:t>
            </a:r>
            <a:endParaRPr lang="tr-TR" sz="2800" dirty="0"/>
          </a:p>
          <a:p>
            <a:pPr lvl="1" algn="just"/>
            <a:r>
              <a:rPr lang="en-US" sz="2800" dirty="0" smtClean="0"/>
              <a:t>The </a:t>
            </a:r>
            <a:r>
              <a:rPr lang="en-US" sz="2800" dirty="0"/>
              <a:t>difference between exports and imports (in favor of imports).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tr-TR" sz="3600" b="1" dirty="0" smtClean="0"/>
              <a:t>What is trade deficit?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515250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8927202"/>
              </p:ext>
            </p:extLst>
          </p:nvPr>
        </p:nvGraphicFramePr>
        <p:xfrm>
          <a:off x="457200" y="1524000"/>
          <a:ext cx="8229600" cy="48209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Trade Deficit</a:t>
                      </a:r>
                      <a:r>
                        <a:rPr lang="tr-TR" baseline="0" dirty="0" smtClean="0"/>
                        <a:t> (in Billion $)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33.45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61.37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36.18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47.33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31.50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17.51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18.80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31.64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1.94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- 19.66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27.44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3.44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b="1" dirty="0" smtClean="0"/>
              <a:t>Trade deficit in Turkey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446006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2171820"/>
              </p:ext>
            </p:extLst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tr-TR" sz="4400" b="1" dirty="0" smtClean="0"/>
              <a:t>Causes of trade deficit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7766785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How can we reduce trade deficit?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295400" y="2743200"/>
            <a:ext cx="6858000" cy="1371600"/>
            <a:chOff x="1295400" y="2743200"/>
            <a:chExt cx="6858000" cy="1371600"/>
          </a:xfrm>
        </p:grpSpPr>
        <p:sp>
          <p:nvSpPr>
            <p:cNvPr id="3" name="Cloud Callout 2"/>
            <p:cNvSpPr/>
            <p:nvPr/>
          </p:nvSpPr>
          <p:spPr>
            <a:xfrm>
              <a:off x="1295400" y="2743200"/>
              <a:ext cx="1752600" cy="1371600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Consume less and save more</a:t>
              </a:r>
              <a:endParaRPr lang="en-US" dirty="0"/>
            </a:p>
          </p:txBody>
        </p:sp>
        <p:sp>
          <p:nvSpPr>
            <p:cNvPr id="4" name="Cloud Callout 3"/>
            <p:cNvSpPr/>
            <p:nvPr/>
          </p:nvSpPr>
          <p:spPr>
            <a:xfrm>
              <a:off x="6096000" y="2743200"/>
              <a:ext cx="2057400" cy="1371600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Apply tax on capital inflows</a:t>
              </a:r>
              <a:endParaRPr lang="en-US" dirty="0"/>
            </a:p>
          </p:txBody>
        </p:sp>
        <p:sp>
          <p:nvSpPr>
            <p:cNvPr id="5" name="Cloud Callout 4"/>
            <p:cNvSpPr/>
            <p:nvPr/>
          </p:nvSpPr>
          <p:spPr>
            <a:xfrm>
              <a:off x="3505200" y="2743200"/>
              <a:ext cx="1981200" cy="1371600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Depreciate the exchange rate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70670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How can we reduce trade deficit?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1295400" y="2743200"/>
            <a:ext cx="6858000" cy="3124200"/>
            <a:chOff x="1295400" y="2743200"/>
            <a:chExt cx="6858000" cy="3124200"/>
          </a:xfrm>
        </p:grpSpPr>
        <p:sp>
          <p:nvSpPr>
            <p:cNvPr id="3" name="Cloud Callout 2"/>
            <p:cNvSpPr/>
            <p:nvPr/>
          </p:nvSpPr>
          <p:spPr>
            <a:xfrm>
              <a:off x="1295400" y="2743200"/>
              <a:ext cx="1752600" cy="1371600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Consume less and save more</a:t>
              </a:r>
              <a:endParaRPr lang="en-US" dirty="0"/>
            </a:p>
          </p:txBody>
        </p:sp>
        <p:sp>
          <p:nvSpPr>
            <p:cNvPr id="4" name="Cloud Callout 3"/>
            <p:cNvSpPr/>
            <p:nvPr/>
          </p:nvSpPr>
          <p:spPr>
            <a:xfrm>
              <a:off x="6096000" y="2743200"/>
              <a:ext cx="2057400" cy="1371600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Apply tax on capital inflows</a:t>
              </a:r>
              <a:endParaRPr lang="en-US" dirty="0"/>
            </a:p>
          </p:txBody>
        </p:sp>
        <p:sp>
          <p:nvSpPr>
            <p:cNvPr id="5" name="Cloud Callout 4"/>
            <p:cNvSpPr/>
            <p:nvPr/>
          </p:nvSpPr>
          <p:spPr>
            <a:xfrm>
              <a:off x="3505200" y="2743200"/>
              <a:ext cx="1981200" cy="1371600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Depreciate the exchange rate</a:t>
              </a:r>
              <a:endParaRPr lang="en-US" dirty="0"/>
            </a:p>
          </p:txBody>
        </p:sp>
        <p:sp>
          <p:nvSpPr>
            <p:cNvPr id="7" name="Cloud Callout 6"/>
            <p:cNvSpPr/>
            <p:nvPr/>
          </p:nvSpPr>
          <p:spPr>
            <a:xfrm>
              <a:off x="3505200" y="4495800"/>
              <a:ext cx="2209800" cy="1371600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Increase economy’s  productivity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72655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Diagonal Corner Rectangle 1"/>
          <p:cNvSpPr/>
          <p:nvPr/>
        </p:nvSpPr>
        <p:spPr>
          <a:xfrm>
            <a:off x="3154680" y="2514600"/>
            <a:ext cx="2834640" cy="1828800"/>
          </a:xfrm>
          <a:custGeom>
            <a:avLst/>
            <a:gdLst/>
            <a:ahLst/>
            <a:cxnLst/>
            <a:rect l="l" t="t" r="r" b="b"/>
            <a:pathLst>
              <a:path w="2590800" h="907473">
                <a:moveTo>
                  <a:pt x="0" y="450273"/>
                </a:moveTo>
                <a:cubicBezTo>
                  <a:pt x="0" y="698952"/>
                  <a:pt x="579970" y="900546"/>
                  <a:pt x="1295400" y="900546"/>
                </a:cubicBezTo>
                <a:cubicBezTo>
                  <a:pt x="2010830" y="900546"/>
                  <a:pt x="2590800" y="698952"/>
                  <a:pt x="2590800" y="450273"/>
                </a:cubicBezTo>
                <a:lnTo>
                  <a:pt x="2590800" y="756224"/>
                </a:lnTo>
                <a:cubicBezTo>
                  <a:pt x="2590800" y="839757"/>
                  <a:pt x="2523084" y="907473"/>
                  <a:pt x="2439551" y="907473"/>
                </a:cubicBezTo>
                <a:lnTo>
                  <a:pt x="0" y="907473"/>
                </a:lnTo>
                <a:close/>
                <a:moveTo>
                  <a:pt x="1295400" y="0"/>
                </a:moveTo>
                <a:lnTo>
                  <a:pt x="2590800" y="0"/>
                </a:lnTo>
                <a:lnTo>
                  <a:pt x="2590800" y="450273"/>
                </a:lnTo>
                <a:cubicBezTo>
                  <a:pt x="2590800" y="201594"/>
                  <a:pt x="2010830" y="0"/>
                  <a:pt x="1295400" y="0"/>
                </a:cubicBezTo>
                <a:close/>
                <a:moveTo>
                  <a:pt x="151249" y="0"/>
                </a:moveTo>
                <a:lnTo>
                  <a:pt x="1295400" y="0"/>
                </a:lnTo>
                <a:cubicBezTo>
                  <a:pt x="579970" y="0"/>
                  <a:pt x="0" y="201594"/>
                  <a:pt x="0" y="450273"/>
                </a:cubicBezTo>
                <a:lnTo>
                  <a:pt x="0" y="151249"/>
                </a:lnTo>
                <a:cubicBezTo>
                  <a:pt x="0" y="67716"/>
                  <a:pt x="67716" y="0"/>
                  <a:pt x="151249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Save, save and save!</a:t>
            </a:r>
            <a:endParaRPr lang="en-US" sz="24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483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678</TotalTime>
  <Words>273</Words>
  <Application>Microsoft Office PowerPoint</Application>
  <PresentationFormat>On-screen Show (4:3)</PresentationFormat>
  <Paragraphs>63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Paper</vt:lpstr>
      <vt:lpstr>Trade Deficit</vt:lpstr>
      <vt:lpstr>What is trade deficit?</vt:lpstr>
      <vt:lpstr>Trade deficit in Turkey</vt:lpstr>
      <vt:lpstr>Causes of trade deficit</vt:lpstr>
      <vt:lpstr>How can we reduce trade deficit?</vt:lpstr>
      <vt:lpstr>How can we reduce trade deficit?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Corona Virus</dc:title>
  <dc:creator>Windows User</dc:creator>
  <cp:lastModifiedBy>Windows User</cp:lastModifiedBy>
  <cp:revision>24</cp:revision>
  <dcterms:created xsi:type="dcterms:W3CDTF">2021-02-02T11:36:17Z</dcterms:created>
  <dcterms:modified xsi:type="dcterms:W3CDTF">2022-07-20T13:45:11Z</dcterms:modified>
</cp:coreProperties>
</file>